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925" r:id="rId2"/>
    <p:sldMasterId id="2147483950" r:id="rId3"/>
    <p:sldMasterId id="2147484068" r:id="rId4"/>
    <p:sldMasterId id="2147484104" r:id="rId5"/>
    <p:sldMasterId id="2147484330" r:id="rId6"/>
  </p:sldMasterIdLst>
  <p:notesMasterIdLst>
    <p:notesMasterId r:id="rId24"/>
  </p:notesMasterIdLst>
  <p:sldIdLst>
    <p:sldId id="1118" r:id="rId7"/>
    <p:sldId id="1139" r:id="rId8"/>
    <p:sldId id="1141" r:id="rId9"/>
    <p:sldId id="1142" r:id="rId10"/>
    <p:sldId id="1143" r:id="rId11"/>
    <p:sldId id="1154" r:id="rId12"/>
    <p:sldId id="1011" r:id="rId13"/>
    <p:sldId id="1144" r:id="rId14"/>
    <p:sldId id="1145" r:id="rId15"/>
    <p:sldId id="1148" r:id="rId16"/>
    <p:sldId id="1147" r:id="rId17"/>
    <p:sldId id="1153" r:id="rId18"/>
    <p:sldId id="1152" r:id="rId19"/>
    <p:sldId id="1151" r:id="rId20"/>
    <p:sldId id="1156" r:id="rId21"/>
    <p:sldId id="1150" r:id="rId22"/>
    <p:sldId id="1149" r:id="rId23"/>
  </p:sldIdLst>
  <p:sldSz cx="9144000" cy="5143500" type="screen16x9"/>
  <p:notesSz cx="6797675" cy="9926638"/>
  <p:defaultTextStyle>
    <a:defPPr>
      <a:defRPr lang="ru-RU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9900"/>
    <a:srgbClr val="66FF99"/>
    <a:srgbClr val="CC0099"/>
    <a:srgbClr val="B2B2B2"/>
    <a:srgbClr val="FF8181"/>
    <a:srgbClr val="ACBD43"/>
    <a:srgbClr val="FF5050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6" autoAdjust="0"/>
    <p:restoredTop sz="93018" autoAdjust="0"/>
  </p:normalViewPr>
  <p:slideViewPr>
    <p:cSldViewPr>
      <p:cViewPr varScale="1">
        <p:scale>
          <a:sx n="102" d="100"/>
          <a:sy n="102" d="100"/>
        </p:scale>
        <p:origin x="-108" y="-45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CADB7264-FB37-4215-850F-C44144E258F5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E3BE5676-5748-4851-99BB-191C6EB3D1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20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BE5676-5748-4851-99BB-191C6EB3D1C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3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371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676-5748-4851-99BB-191C6EB3D1C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247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598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5874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4271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0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0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754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136013"/>
            <a:ext cx="7772400" cy="528638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заголовка</a:t>
            </a:r>
            <a:endParaRPr lang="en-US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650331"/>
            <a:ext cx="7772400" cy="5143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/>
              <a:t>Образец подзаголовка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5191010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7028946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20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2934960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6845673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8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8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2961235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87620624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7654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4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6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0372803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3581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8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61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5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115483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51645651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1143031"/>
            <a:ext cx="1828800" cy="362307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90600" y="1143031"/>
            <a:ext cx="5334000" cy="362307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92729164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35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2888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500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97185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07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5252031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471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30" indent="0">
              <a:buNone/>
              <a:defRPr sz="1600"/>
            </a:lvl3pPr>
            <a:lvl4pPr marL="1371192" indent="0">
              <a:buNone/>
              <a:defRPr sz="1400"/>
            </a:lvl4pPr>
            <a:lvl5pPr marL="1828259" indent="0">
              <a:buNone/>
              <a:defRPr sz="1400"/>
            </a:lvl5pPr>
            <a:lvl6pPr marL="2285316" indent="0">
              <a:buNone/>
              <a:defRPr sz="1400"/>
            </a:lvl6pPr>
            <a:lvl7pPr marL="2742374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9801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044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8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27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3857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2986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02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14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90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89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3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57" indent="0">
              <a:buNone/>
              <a:defRPr sz="900"/>
            </a:lvl2pPr>
            <a:lvl3pPr marL="685715" indent="0">
              <a:buNone/>
              <a:defRPr sz="800"/>
            </a:lvl3pPr>
            <a:lvl4pPr marL="1028573" indent="0">
              <a:buNone/>
              <a:defRPr sz="700"/>
            </a:lvl4pPr>
            <a:lvl5pPr marL="1371430" indent="0">
              <a:buNone/>
              <a:defRPr sz="700"/>
            </a:lvl5pPr>
            <a:lvl6pPr marL="1714289" indent="0">
              <a:buNone/>
              <a:defRPr sz="700"/>
            </a:lvl6pPr>
            <a:lvl7pPr marL="2057144" indent="0">
              <a:buNone/>
              <a:defRPr sz="700"/>
            </a:lvl7pPr>
            <a:lvl8pPr marL="2400000" indent="0">
              <a:buNone/>
              <a:defRPr sz="700"/>
            </a:lvl8pPr>
            <a:lvl9pPr marL="2742857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5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4400" y="1863333"/>
            <a:ext cx="3581400" cy="29027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35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89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200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2916059" y="405985"/>
            <a:ext cx="6264699" cy="1012767"/>
          </a:xfrm>
          <a:prstGeom prst="rect">
            <a:avLst/>
          </a:prstGeom>
          <a:noFill/>
        </p:spPr>
        <p:txBody>
          <a:bodyPr lIns="88624" tIns="44286" rIns="88624" bIns="44286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Центральный командный пункт</a:t>
            </a:r>
          </a:p>
          <a:p>
            <a:pPr algn="ctr" defTabSz="914060">
              <a:defRPr/>
            </a:pPr>
            <a:r>
              <a:rPr lang="ru-RU" sz="2000" b="1" spc="52" dirty="0">
                <a:ln w="11430"/>
                <a:solidFill>
                  <a:prstClr val="black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Генерального штаба Вооружённых Сил Российской Федерации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6016" y="1597919"/>
            <a:ext cx="7772404" cy="1102521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950" y="2914814"/>
            <a:ext cx="6400801" cy="1314451"/>
          </a:xfrm>
          <a:prstGeom prst="rect">
            <a:avLst/>
          </a:prstGeom>
        </p:spPr>
        <p:txBody>
          <a:bodyPr lIns="88624" tIns="44286" rIns="88624" bIns="44286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2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5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289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1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14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5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00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4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2" y="4767265"/>
            <a:ext cx="2895600" cy="273050"/>
          </a:xfrm>
          <a:prstGeom prst="rect">
            <a:avLst/>
          </a:prstGeom>
        </p:spPr>
        <p:txBody>
          <a:bodyPr lIns="88624" tIns="44286" rIns="88624" bIns="44286"/>
          <a:lstStyle>
            <a:lvl1pPr defTabSz="91406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defTabSz="914060" eaLnBrk="1" hangingPunct="1">
              <a:defRPr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0DE2D-3DFF-423E-B98E-2922531C983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33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7"/>
            <a:ext cx="2798761" cy="1443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243A9121-0F43-4119-B60F-DC14ED3649EC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410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408" y="205986"/>
            <a:ext cx="8229601" cy="857250"/>
          </a:xfrm>
          <a:prstGeom prst="rect">
            <a:avLst/>
          </a:prstGeom>
        </p:spPr>
        <p:txBody>
          <a:bodyPr lIns="88624" tIns="44286" rIns="88624" bIns="44286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408" y="1200186"/>
            <a:ext cx="8229601" cy="3394474"/>
          </a:xfrm>
          <a:prstGeom prst="rect">
            <a:avLst/>
          </a:prstGeom>
        </p:spPr>
        <p:txBody>
          <a:bodyPr lIns="88624" tIns="44286" rIns="88624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00568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вал 3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BAE36C1C-D26F-41BC-A521-C0ED99373EB2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24" tIns="44286" rIns="88624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5ED1D2-B671-4A88-9BB3-A9457825CF98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7903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6016" y="457199"/>
            <a:ext cx="7772404" cy="4114800"/>
          </a:xfrm>
          <a:prstGeom prst="rect">
            <a:avLst/>
          </a:prstGeom>
        </p:spPr>
        <p:txBody>
          <a:bodyPr lIns="88636" tIns="44286" rIns="88636" bIns="44286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3228694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 userDrawn="1"/>
        </p:nvSpPr>
        <p:spPr>
          <a:xfrm>
            <a:off x="8834833" y="22375"/>
            <a:ext cx="265214" cy="238691"/>
          </a:xfrm>
          <a:prstGeom prst="ellipse">
            <a:avLst/>
          </a:prstGeom>
          <a:scene3d>
            <a:camera prst="perspectiveHeroicExtremeLeftFacing"/>
            <a:lightRig rig="threePt" dir="t"/>
          </a:scene3d>
          <a:sp3d prstMaterial="dkEdge">
            <a:bevelT w="114300" prst="artDeco"/>
            <a:bevelB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sp3d extrusionH="19050">
              <a:bevelT w="0" h="19050"/>
            </a:sp3d>
          </a:bodyPr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fld id="{A3DFFAB0-7349-45C4-B368-A4F175455B80}" type="slidenum">
              <a:rPr lang="ru-RU" sz="1200">
                <a:solidFill>
                  <a:prstClr val="white"/>
                </a:solidFill>
              </a:rPr>
              <a:pPr algn="ctr" defTabSz="9140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</a:endParaRPr>
          </a:p>
        </p:txBody>
      </p:sp>
      <p:sp>
        <p:nvSpPr>
          <p:cNvPr id="4" name="Rectangle 2050"/>
          <p:cNvSpPr>
            <a:spLocks noChangeArrowheads="1"/>
          </p:cNvSpPr>
          <p:nvPr userDrawn="1"/>
        </p:nvSpPr>
        <p:spPr bwMode="auto">
          <a:xfrm>
            <a:off x="0" y="3"/>
            <a:ext cx="9144000" cy="485776"/>
          </a:xfrm>
          <a:prstGeom prst="rect">
            <a:avLst/>
          </a:prstGeom>
          <a:gradFill rotWithShape="0">
            <a:gsLst>
              <a:gs pos="0">
                <a:srgbClr val="FF7C80"/>
              </a:gs>
              <a:gs pos="50000">
                <a:schemeClr val="bg1"/>
              </a:gs>
              <a:gs pos="100000">
                <a:srgbClr val="FF7C80"/>
              </a:gs>
            </a:gsLst>
            <a:lin ang="5400000" scaled="1"/>
          </a:gradFill>
          <a:ln w="76200" algn="ctr">
            <a:noFill/>
            <a:miter lim="800000"/>
            <a:headEnd/>
            <a:tailEnd/>
          </a:ln>
        </p:spPr>
        <p:txBody>
          <a:bodyPr lIns="89196" tIns="44565" rIns="89196" bIns="44565" anchor="ctr"/>
          <a:lstStyle/>
          <a:p>
            <a:pPr algn="ctr" defTabSz="9140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Oval 26"/>
          <p:cNvSpPr>
            <a:spLocks noChangeArrowheads="1"/>
          </p:cNvSpPr>
          <p:nvPr userDrawn="1"/>
        </p:nvSpPr>
        <p:spPr bwMode="auto">
          <a:xfrm>
            <a:off x="8618541" y="65096"/>
            <a:ext cx="465136" cy="3413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0" tIns="44286" rIns="0" bIns="44286" anchor="ctr"/>
          <a:lstStyle/>
          <a:p>
            <a:pPr algn="ctr" defTabSz="91406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  <a:cs typeface="Arial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572501" y="103191"/>
            <a:ext cx="571500" cy="282576"/>
          </a:xfrm>
          <a:prstGeom prst="rect">
            <a:avLst/>
          </a:prstGeom>
        </p:spPr>
        <p:txBody>
          <a:bodyPr lIns="88624" tIns="44286" rIns="88624" bIns="4428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0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55E46AE-418A-4689-B4C3-EE39CC67E89C}" type="slidenum">
              <a:rPr lang="ru-RU" sz="20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pPr algn="ctr" defTabSz="91406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200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1" y="527"/>
            <a:ext cx="8229601" cy="578647"/>
          </a:xfrm>
          <a:prstGeom prst="rect">
            <a:avLst/>
          </a:prstGeom>
        </p:spPr>
        <p:txBody>
          <a:bodyPr lIns="88636" tIns="44286" rIns="88636" bIns="44286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4AD185-0ECB-436B-9330-91BB9495F87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8354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н и ор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956565" y="-668338"/>
            <a:ext cx="430213" cy="282576"/>
          </a:xfrm>
          <a:prstGeom prst="rect">
            <a:avLst/>
          </a:prstGeom>
        </p:spPr>
        <p:txBody>
          <a:bodyPr vert="horz" wrap="square" lIns="88636" tIns="44286" rIns="88636" bIns="44286" numCol="1" anchor="t" anchorCtr="0" compatLnSpc="1">
            <a:prstTxWarp prst="textNoShape">
              <a:avLst/>
            </a:prstTxWarp>
          </a:bodyPr>
          <a:lstStyle>
            <a:lvl1pPr algn="ctr" defTabSz="914060" eaLnBrk="1" hangingPunct="1">
              <a:defRPr sz="1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1CF620-DD55-4E49-BA94-E75AB1FF66F4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67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7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7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72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49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D2D89F0-ED99-433E-B098-182F1254E4C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85F065B-8971-4117-B397-57918510FF0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22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lIns="91434" tIns="45717" rIns="91434" bIns="45717" anchor="t"/>
          <a:lstStyle>
            <a:lvl1pPr algn="l">
              <a:defRPr sz="39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35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27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540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54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67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8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94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108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D70CA9E-CEE7-4A91-83E3-2E723CB1B923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0AA3A68A-282F-4078-B80B-CD20B6D846AE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4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B23EEE3-C268-4682-A66F-CD8BF059C49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036AE1C-3913-4D4D-9956-39C0F9E106F1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  <a:prstGeom prst="rect">
            <a:avLst/>
          </a:prstGeom>
        </p:spPr>
        <p:txBody>
          <a:bodyPr lIns="91434" tIns="45717" rIns="91434" bIns="45717" anchor="b"/>
          <a:lstStyle>
            <a:lvl1pPr marL="0" indent="0">
              <a:buNone/>
              <a:defRPr sz="2400" b="1"/>
            </a:lvl1pPr>
            <a:lvl2pPr marL="451357" indent="0">
              <a:buNone/>
              <a:defRPr sz="2000" b="1"/>
            </a:lvl2pPr>
            <a:lvl3pPr marL="902710" indent="0">
              <a:buNone/>
              <a:defRPr sz="1800" b="1"/>
            </a:lvl3pPr>
            <a:lvl4pPr marL="1354067" indent="0">
              <a:buNone/>
              <a:defRPr sz="1500" b="1"/>
            </a:lvl4pPr>
            <a:lvl5pPr marL="1805422" indent="0">
              <a:buNone/>
              <a:defRPr sz="1500" b="1"/>
            </a:lvl5pPr>
            <a:lvl6pPr marL="2256776" indent="0">
              <a:buNone/>
              <a:defRPr sz="1500" b="1"/>
            </a:lvl6pPr>
            <a:lvl7pPr marL="2708132" indent="0">
              <a:buNone/>
              <a:defRPr sz="1500" b="1"/>
            </a:lvl7pPr>
            <a:lvl8pPr marL="3159488" indent="0">
              <a:buNone/>
              <a:defRPr sz="1500" b="1"/>
            </a:lvl8pPr>
            <a:lvl9pPr marL="3610845" indent="0">
              <a:buNone/>
              <a:defRPr sz="15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CB62F8A4-569B-4FED-A04D-89636E4CFF16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1F2895C-ECBA-43E9-B1A6-553EE49B4F17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817FC3D-B524-4068-BE0B-251380BBAC14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9B1B58D-0F62-43EF-A034-96A121B11B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80EC144F-5141-4C77-9335-D2D170D0DA42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0AF55F2-A7FF-4B82-8C85-3AD13AA97649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69" y="204845"/>
            <a:ext cx="5111751" cy="4389835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A18BD8C-DB44-45BF-B722-564122635750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F3712F77-F210-4351-90F9-D77F1F60A1A3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434" tIns="45717" rIns="91434" bIns="45717"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91434" tIns="45717" rIns="91434" bIns="45717" rtlCol="0">
            <a:normAutofit/>
          </a:bodyPr>
          <a:lstStyle>
            <a:lvl1pPr marL="0" indent="0">
              <a:buNone/>
              <a:defRPr sz="3200"/>
            </a:lvl1pPr>
            <a:lvl2pPr marL="451357" indent="0">
              <a:buNone/>
              <a:defRPr sz="2800"/>
            </a:lvl2pPr>
            <a:lvl3pPr marL="902710" indent="0">
              <a:buNone/>
              <a:defRPr sz="2400"/>
            </a:lvl3pPr>
            <a:lvl4pPr marL="1354067" indent="0">
              <a:buNone/>
              <a:defRPr sz="2000"/>
            </a:lvl4pPr>
            <a:lvl5pPr marL="1805422" indent="0">
              <a:buNone/>
              <a:defRPr sz="2000"/>
            </a:lvl5pPr>
            <a:lvl6pPr marL="2256776" indent="0">
              <a:buNone/>
              <a:defRPr sz="2000"/>
            </a:lvl6pPr>
            <a:lvl7pPr marL="2708132" indent="0">
              <a:buNone/>
              <a:defRPr sz="2000"/>
            </a:lvl7pPr>
            <a:lvl8pPr marL="3159488" indent="0">
              <a:buNone/>
              <a:defRPr sz="2000"/>
            </a:lvl8pPr>
            <a:lvl9pPr marL="3610845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59"/>
            <a:ext cx="5486400" cy="603647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>
              <a:buNone/>
              <a:defRPr sz="1400"/>
            </a:lvl1pPr>
            <a:lvl2pPr marL="451357" indent="0">
              <a:buNone/>
              <a:defRPr sz="1200"/>
            </a:lvl2pPr>
            <a:lvl3pPr marL="902710" indent="0">
              <a:buNone/>
              <a:defRPr sz="1000"/>
            </a:lvl3pPr>
            <a:lvl4pPr marL="1354067" indent="0">
              <a:buNone/>
              <a:defRPr sz="900"/>
            </a:lvl4pPr>
            <a:lvl5pPr marL="1805422" indent="0">
              <a:buNone/>
              <a:defRPr sz="900"/>
            </a:lvl5pPr>
            <a:lvl6pPr marL="2256776" indent="0">
              <a:buNone/>
              <a:defRPr sz="900"/>
            </a:lvl6pPr>
            <a:lvl7pPr marL="2708132" indent="0">
              <a:buNone/>
              <a:defRPr sz="900"/>
            </a:lvl7pPr>
            <a:lvl8pPr marL="3159488" indent="0">
              <a:buNone/>
              <a:defRPr sz="900"/>
            </a:lvl8pPr>
            <a:lvl9pPr marL="3610845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D8163880-7292-4A02-B5E8-D6E2ADA63171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60AA676F-C4AE-4AAB-B991-418C10821846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00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1ED3C6C4-F344-44AE-9ACE-563A6BD442B9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7F020C07-5FF7-426E-9668-38D3F1085BE4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1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2054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 lIns="91434" tIns="45717" rIns="91434" bIns="45717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B28ACC1E-BFA1-4F9C-ACEF-F631DA1A0BAB}" type="datetimeFigureOut">
              <a:rPr lang="ru-RU" sz="1400" smtClean="0">
                <a:solidFill>
                  <a:prstClr val="black"/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9CC62245-FC8D-497E-AAA2-915DBFD04A1B}" type="slidenum">
              <a:rPr lang="ru-RU" altLang="en-US" sz="1400" smtClean="0">
                <a:solidFill>
                  <a:prstClr val="black"/>
                </a:solidFill>
              </a:rPr>
              <a:pPr defTabSz="685749">
                <a:defRPr/>
              </a:pPr>
              <a:t>‹#›</a:t>
            </a:fld>
            <a:endParaRPr lang="ru-RU" alt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76"/>
            <a:ext cx="7772400" cy="1102519"/>
          </a:xfrm>
          <a:prstGeom prst="rect">
            <a:avLst/>
          </a:prstGeom>
        </p:spPr>
        <p:txBody>
          <a:bodyPr lIns="91434" tIns="45717" rIns="91434" bIns="45717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  <a:prstGeom prst="rect">
            <a:avLst/>
          </a:prstGeom>
        </p:spPr>
        <p:txBody>
          <a:bodyPr lIns="91434" tIns="45717" rIns="91434" bIns="45717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4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5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6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8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94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0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1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26C22352-9894-4666-A29C-B88C565F4D10}" type="datetimeFigureOut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06.02.2023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1" y="4767319"/>
            <a:ext cx="2895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319"/>
            <a:ext cx="2133600" cy="274637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/>
            </a:lvl1pPr>
          </a:lstStyle>
          <a:p>
            <a:pPr defTabSz="685749">
              <a:defRPr/>
            </a:pPr>
            <a:fld id="{EBBC617A-40D3-4372-8CE9-FFD6065F192D}" type="slidenum">
              <a:rPr lang="ru-RU" sz="1400" smtClean="0">
                <a:solidFill>
                  <a:prstClr val="black">
                    <a:tint val="75000"/>
                  </a:prstClr>
                </a:solidFill>
              </a:rPr>
              <a:pPr defTabSz="685749">
                <a:defRPr/>
              </a:pPr>
              <a:t>‹#›</a:t>
            </a:fld>
            <a:endParaRPr lang="ru-RU" sz="14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73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23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5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0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2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457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6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2958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4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143001"/>
            <a:ext cx="7315200" cy="536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63333"/>
            <a:ext cx="7315200" cy="290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6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>
    <p:cove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5pPr>
      <a:lvl6pPr marL="457058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6pPr>
      <a:lvl7pPr marL="91413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7pPr>
      <a:lvl8pPr marL="1371192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8pPr>
      <a:lvl9pPr marL="1828259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Microsoft Sans Serif" pitchFamily="34" charset="0"/>
        </a:defRPr>
      </a:lvl9pPr>
    </p:titleStyle>
    <p:bodyStyle>
      <a:lvl1pPr marL="342794" indent="-342794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59" indent="-228528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720" indent="-228528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87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84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912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974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036" indent="-22852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080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822B9EC6-9442-4155-8278-CF0C213E2F9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06.02.2023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15">
              <a:defRPr/>
            </a:pPr>
            <a:fld id="{AF4C3ECF-9F95-4DD3-A7EC-4779016D4C0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15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75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defTabSz="685715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43" indent="-214288" algn="l" defTabSz="685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5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2" cstate="print"/>
          <a:srcRect/>
          <a:stretch/>
        </p:blipFill>
        <p:spPr>
          <a:xfrm>
            <a:off x="306396" y="52390"/>
            <a:ext cx="1116011" cy="57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752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4298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88596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289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77190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0143" indent="-3301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7425" indent="-2745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709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47543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966" indent="-21903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36349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338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2231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765290" indent="-221489" algn="l" defTabSz="88596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2980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85969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28952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77190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14873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657858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100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543814" algn="l" defTabSz="8859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 cstate="print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55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</p:sldLayoutIdLst>
  <mc:AlternateContent xmlns:mc="http://schemas.openxmlformats.org/markup-compatibility/2006" xmlns:p14="http://schemas.microsoft.com/office/powerpoint/2010/main">
    <mc:Choice Requires="p14">
      <p:transition p14:dur="0" advClick="0" advTm="20000"/>
    </mc:Choice>
    <mc:Fallback xmlns="">
      <p:transition advClick="0" advTm="2000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5pPr>
      <a:lvl6pPr marL="451408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6pPr>
      <a:lvl7pPr marL="90281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7pPr>
      <a:lvl8pPr marL="1354223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8pPr>
      <a:lvl9pPr marL="1805627" algn="ctr" rtl="0" fontAlgn="base">
        <a:spcBef>
          <a:spcPct val="0"/>
        </a:spcBef>
        <a:spcAft>
          <a:spcPct val="0"/>
        </a:spcAft>
        <a:defRPr sz="4300">
          <a:solidFill>
            <a:schemeClr val="tx1"/>
          </a:solidFill>
          <a:latin typeface="Calibri" pitchFamily="34" charset="0"/>
        </a:defRPr>
      </a:lvl9pPr>
    </p:titleStyle>
    <p:bodyStyle>
      <a:lvl1pPr marL="338555" indent="-33855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537" indent="-28212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8518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9925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1329" indent="-22570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273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4144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5550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6956" indent="-225704" algn="l" defTabSz="90281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408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81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4223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562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7034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8441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9847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11256" algn="l" defTabSz="9028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8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8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Documents and Settings\qqq\Рабочий стол\Лошкарёв\п-к Лошкарев О.Г\Тренировки КС\Фото учений\russi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42" y="-7732"/>
            <a:ext cx="9221594" cy="5143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05"/>
          <a:stretch/>
        </p:blipFill>
        <p:spPr>
          <a:xfrm>
            <a:off x="5933429" y="-176354"/>
            <a:ext cx="3302507" cy="53397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95536" y="1059582"/>
            <a:ext cx="6840760" cy="2399813"/>
          </a:xfrm>
          <a:prstGeom prst="rect">
            <a:avLst/>
          </a:prstGeom>
        </p:spPr>
        <p:txBody>
          <a:bodyPr wrap="square" lIns="60119" tIns="30062" rIns="60119" bIns="30062">
            <a:spAutoFit/>
          </a:bodyPr>
          <a:lstStyle/>
          <a:p>
            <a:pPr lvl="0" algn="ctr" defTabSz="68574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Порядок</a:t>
            </a:r>
          </a:p>
          <a:p>
            <a:pPr lvl="0" algn="ctr" defTabSz="685749"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поступления в образовательные организации </a:t>
            </a:r>
            <a:r>
              <a:rPr lang="ru-RU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высшего образования Министерства обороны Российской Федерации и федеральных органов исполнительной </a:t>
            </a:r>
            <a:r>
              <a:rPr lang="ru-RU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власти</a:t>
            </a:r>
            <a:endParaRPr kumimoji="0" lang="ru-RU" sz="2800" b="0" i="0" u="none" strike="noStrike" kern="1200" cap="none" spc="0" normalizeH="0" baseline="0" noProof="0" dirty="0">
              <a:ln w="15875">
                <a:solidFill>
                  <a:prstClr val="black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9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90"/>
    </mc:Choice>
    <mc:Fallback xmlns="">
      <p:transition advClick="0" advTm="409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37800" y="40667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10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военно-учебное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113916"/>
            <a:ext cx="5508612" cy="3108543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Медицинское освидетельствование граждан, поступающих в вузы Министерства обороны Российской Федерации и других федеральных органов исполнительной власти Российской Федерации, осуществляется в соответствии с Постановлением Правительства Российской Федерации 2013 года № 565 «Об утверждении Положения о </a:t>
            </a:r>
            <a:r>
              <a:rPr lang="ru-RU" sz="1400" dirty="0" smtClean="0">
                <a:latin typeface="Arial Black" panose="020B0A04020102020204" pitchFamily="34" charset="0"/>
              </a:rPr>
              <a:t>военно-врачебной </a:t>
            </a:r>
            <a:r>
              <a:rPr lang="ru-RU" sz="1400" dirty="0">
                <a:latin typeface="Arial Black" panose="020B0A04020102020204" pitchFamily="34" charset="0"/>
              </a:rPr>
              <a:t>экспертизе» (в ред. от 1 июня 2020 г.) и приказом Министра обороны Российской Федерации 2014 года № 770 «О мерах по реализации в Вооруженных Силах Российской Федерации правовых актов по вопросам проведения военно-врачебной экспертизы» (в ред. от 16 октября 2019 г.).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" y="1203598"/>
            <a:ext cx="280831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18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11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312508" y="1113916"/>
            <a:ext cx="8808774" cy="380873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 Black" panose="020B0A04020102020204" pitchFamily="34" charset="0"/>
              </a:rPr>
              <a:t>Для прохождения медицинского освидетельствования граждане проходят обязательные диагностические исследования и представляют в военный комиссариат: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флюорография </a:t>
            </a:r>
            <a:r>
              <a:rPr lang="ru-RU" sz="1050" dirty="0">
                <a:latin typeface="Arial Black" panose="020B0A04020102020204" pitchFamily="34" charset="0"/>
              </a:rPr>
              <a:t>(рентгенография) легких в 2 проекциях (если она не проводилась или если в медицинских документах отсутствуют сведения о данном исследовании в течение последних 6 месяцев) с обязательным представлением при освидетельствовании </a:t>
            </a:r>
            <a:r>
              <a:rPr lang="ru-RU" sz="1050" dirty="0" err="1">
                <a:latin typeface="Arial Black" panose="020B0A04020102020204" pitchFamily="34" charset="0"/>
              </a:rPr>
              <a:t>флюорограмм</a:t>
            </a:r>
            <a:r>
              <a:rPr lang="ru-RU" sz="1050" dirty="0">
                <a:latin typeface="Arial Black" panose="020B0A04020102020204" pitchFamily="34" charset="0"/>
              </a:rPr>
              <a:t> (рентгенограмм) или результатов </a:t>
            </a:r>
            <a:r>
              <a:rPr lang="ru-RU" sz="1050" dirty="0" smtClean="0">
                <a:latin typeface="Arial Black" panose="020B0A04020102020204" pitchFamily="34" charset="0"/>
              </a:rPr>
              <a:t>       флюорографического </a:t>
            </a:r>
            <a:r>
              <a:rPr lang="ru-RU" sz="1050" dirty="0">
                <a:latin typeface="Arial Black" panose="020B0A04020102020204" pitchFamily="34" charset="0"/>
              </a:rPr>
              <a:t>(рентгенологического) обследования на цифровых носителях;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рентгенография </a:t>
            </a:r>
            <a:r>
              <a:rPr lang="ru-RU" sz="1050" dirty="0">
                <a:latin typeface="Arial Black" panose="020B0A04020102020204" pitchFamily="34" charset="0"/>
              </a:rPr>
              <a:t>околоносовых пазух;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ЭКГ-исследование </a:t>
            </a:r>
            <a:r>
              <a:rPr lang="ru-RU" sz="1050" dirty="0">
                <a:latin typeface="Arial Black" panose="020B0A04020102020204" pitchFamily="34" charset="0"/>
              </a:rPr>
              <a:t>в покое и после нагрузки;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клинический </a:t>
            </a:r>
            <a:r>
              <a:rPr lang="ru-RU" sz="1050" dirty="0">
                <a:latin typeface="Arial Black" panose="020B0A04020102020204" pitchFamily="34" charset="0"/>
              </a:rPr>
              <a:t>анализ крови (полный);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общий </a:t>
            </a:r>
            <a:r>
              <a:rPr lang="ru-RU" sz="1050" dirty="0">
                <a:latin typeface="Arial Black" panose="020B0A04020102020204" pitchFamily="34" charset="0"/>
              </a:rPr>
              <a:t>анализ мочи;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исследование </a:t>
            </a:r>
            <a:r>
              <a:rPr lang="ru-RU" sz="1050" dirty="0">
                <a:latin typeface="Arial Black" panose="020B0A04020102020204" pitchFamily="34" charset="0"/>
              </a:rPr>
              <a:t>крови на ВИЧ и серологические реакции на сифилис,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маркеры </a:t>
            </a:r>
            <a:r>
              <a:rPr lang="ru-RU" sz="1050" dirty="0">
                <a:latin typeface="Arial Black" panose="020B0A04020102020204" pitchFamily="34" charset="0"/>
              </a:rPr>
              <a:t>вирусных гепатитов(</a:t>
            </a:r>
            <a:r>
              <a:rPr lang="ru-RU" sz="1050" dirty="0" err="1">
                <a:latin typeface="Arial Black" panose="020B0A04020102020204" pitchFamily="34" charset="0"/>
              </a:rPr>
              <a:t>HBsAg</a:t>
            </a:r>
            <a:r>
              <a:rPr lang="ru-RU" sz="1050" dirty="0">
                <a:latin typeface="Arial Black" panose="020B0A04020102020204" pitchFamily="34" charset="0"/>
              </a:rPr>
              <a:t>, анти-HCV)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 smtClean="0">
                <a:latin typeface="Arial Black" panose="020B0A04020102020204" pitchFamily="34" charset="0"/>
              </a:rPr>
              <a:t>    справка </a:t>
            </a:r>
            <a:r>
              <a:rPr lang="ru-RU" sz="1050" dirty="0">
                <a:latin typeface="Arial Black" panose="020B0A04020102020204" pitchFamily="34" charset="0"/>
              </a:rPr>
              <a:t>центра АНТИ-СПИД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прохождении </a:t>
            </a:r>
            <a:r>
              <a:rPr lang="ru-RU" sz="1050" dirty="0" err="1">
                <a:latin typeface="Arial Black" panose="020B0A04020102020204" pitchFamily="34" charset="0"/>
              </a:rPr>
              <a:t>имедис</a:t>
            </a:r>
            <a:r>
              <a:rPr lang="ru-RU" sz="1050" dirty="0">
                <a:latin typeface="Arial Black" panose="020B0A04020102020204" pitchFamily="34" charset="0"/>
              </a:rPr>
              <a:t>-теста;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состоянии на диспансерном учете в поликлинике;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справка </a:t>
            </a:r>
            <a:r>
              <a:rPr lang="ru-RU" sz="1050" dirty="0">
                <a:latin typeface="Arial Black" panose="020B0A04020102020204" pitchFamily="34" charset="0"/>
              </a:rPr>
              <a:t>о перенесённых в течении 12 месяцев инфекционных и паразитарных болезнях; </a:t>
            </a:r>
          </a:p>
          <a:p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 smtClean="0">
                <a:latin typeface="Arial Black" panose="020B0A04020102020204" pitchFamily="34" charset="0"/>
              </a:rPr>
              <a:t>    сведения </a:t>
            </a:r>
            <a:r>
              <a:rPr lang="ru-RU" sz="1050" dirty="0">
                <a:latin typeface="Arial Black" panose="020B0A04020102020204" pitchFamily="34" charset="0"/>
              </a:rPr>
              <a:t>о состоянии на учете в диспансерах (противотуберкулезном, кожно-венерологическом, наркологическом, психоневрологическом);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сертификат </a:t>
            </a:r>
            <a:r>
              <a:rPr lang="ru-RU" sz="1050" dirty="0">
                <a:latin typeface="Arial Black" panose="020B0A04020102020204" pitchFamily="34" charset="0"/>
              </a:rPr>
              <a:t>о прививках;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медицинская </a:t>
            </a:r>
            <a:r>
              <a:rPr lang="ru-RU" sz="1050" dirty="0">
                <a:latin typeface="Arial Black" panose="020B0A04020102020204" pitchFamily="34" charset="0"/>
              </a:rPr>
              <a:t>карта амбулаторного больного;</a:t>
            </a:r>
          </a:p>
          <a:p>
            <a:r>
              <a:rPr lang="ru-RU" sz="1050" dirty="0" smtClean="0">
                <a:latin typeface="Arial Black" panose="020B0A04020102020204" pitchFamily="34" charset="0"/>
              </a:rPr>
              <a:t>      другие </a:t>
            </a:r>
            <a:r>
              <a:rPr lang="ru-RU" sz="1050" dirty="0">
                <a:latin typeface="Arial Black" panose="020B0A04020102020204" pitchFamily="34" charset="0"/>
              </a:rPr>
              <a:t>медицинские документы, характеризующие состояние здоровья кандидата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17512" y="190586"/>
            <a:ext cx="733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Проведение медицинского освидетельствования кандидатов для поступления на учёбу в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военно-учебное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заведение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159032" y="67362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86001" y="276258"/>
            <a:ext cx="79029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 defTabSz="914400"/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Определение профессиональной пригодности кандидатов</a:t>
            </a:r>
            <a:b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1400" dirty="0">
                <a:solidFill>
                  <a:srgbClr val="FF0000"/>
                </a:solidFill>
                <a:latin typeface="Arial Black" panose="020B0A04020102020204" pitchFamily="34" charset="0"/>
              </a:rPr>
              <a:t>на поступление в военно-учебное заведение на обучение курсантами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83768" y="934656"/>
            <a:ext cx="6480720" cy="353943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       </a:t>
            </a:r>
            <a:r>
              <a:rPr lang="ru-RU" sz="1400" dirty="0">
                <a:latin typeface="Arial Black" panose="020B0A04020102020204" pitchFamily="34" charset="0"/>
              </a:rPr>
              <a:t>Основной целью профессионального психологического отбора является </a:t>
            </a:r>
            <a:r>
              <a:rPr lang="ru-RU" sz="1400" dirty="0" smtClean="0">
                <a:latin typeface="Arial Black" panose="020B0A04020102020204" pitchFamily="34" charset="0"/>
              </a:rPr>
              <a:t>определение </a:t>
            </a:r>
            <a:r>
              <a:rPr lang="ru-RU" sz="1400" dirty="0">
                <a:latin typeface="Arial Black" panose="020B0A04020102020204" pitchFamily="34" charset="0"/>
              </a:rPr>
              <a:t>профессиональной психологической пригодности к освоению профессиональных образовательных программ военно-учебного заведения. </a:t>
            </a:r>
          </a:p>
          <a:p>
            <a:pPr algn="just"/>
            <a:r>
              <a:rPr lang="ru-RU" sz="1400" dirty="0" smtClean="0">
                <a:latin typeface="Arial Black" panose="020B0A04020102020204" pitchFamily="34" charset="0"/>
              </a:rPr>
              <a:t>            Мероприятия </a:t>
            </a:r>
            <a:r>
              <a:rPr lang="ru-RU" sz="1400" dirty="0">
                <a:latin typeface="Arial Black" panose="020B0A04020102020204" pitchFamily="34" charset="0"/>
              </a:rPr>
              <a:t>по профессиональному отбору проводятся с использованием психологического, социально-психологического и психофизиологического изучения с целью оценки общих и специальных способностей кандидатов, необходимых для успешного обучения в военно-учебном заведении.</a:t>
            </a:r>
          </a:p>
          <a:p>
            <a:pPr algn="just"/>
            <a:r>
              <a:rPr lang="ru-RU" sz="1400" dirty="0" smtClean="0">
                <a:latin typeface="Arial Black" panose="020B0A04020102020204" pitchFamily="34" charset="0"/>
              </a:rPr>
              <a:t>            При </a:t>
            </a:r>
            <a:r>
              <a:rPr lang="ru-RU" sz="1400" dirty="0">
                <a:latin typeface="Arial Black" panose="020B0A04020102020204" pitchFamily="34" charset="0"/>
              </a:rPr>
              <a:t>проведении профессионального психологического отбора оцениваются познавательные способности (ПС), адаптационные способности (АС), военно-профессиональная направленность (ВПИ) и данные социально-психологического изучения (СПИ) кандидата. 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4155926"/>
            <a:ext cx="1835697" cy="9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3872" r="12868" b="1536"/>
          <a:stretch/>
        </p:blipFill>
        <p:spPr>
          <a:xfrm>
            <a:off x="320435" y="3075806"/>
            <a:ext cx="1790554" cy="99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D:\SystemFolders\User\Desktop\ИНСТИТУТ\IMG_9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421" y="1947560"/>
            <a:ext cx="1746918" cy="108667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53" y="934657"/>
            <a:ext cx="1693635" cy="97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25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Оценка </a:t>
            </a:r>
            <a:r>
              <a:rPr lang="x-none" b="1" smtClean="0">
                <a:solidFill>
                  <a:srgbClr val="FF0000"/>
                </a:solidFill>
                <a:latin typeface="Arial Black" panose="020B0A04020102020204" pitchFamily="34" charset="0"/>
              </a:rPr>
              <a:t>уровня </a:t>
            </a:r>
            <a:r>
              <a:rPr lang="x-none" b="1">
                <a:solidFill>
                  <a:srgbClr val="FF0000"/>
                </a:solidFill>
                <a:latin typeface="Arial Black" panose="020B0A04020102020204" pitchFamily="34" charset="0"/>
              </a:rPr>
              <a:t>физической подготовленности </a:t>
            </a:r>
            <a:r>
              <a:rPr lang="x-none" b="1" smtClean="0">
                <a:solidFill>
                  <a:srgbClr val="FF0000"/>
                </a:solidFill>
                <a:latin typeface="Arial Black" panose="020B0A04020102020204" pitchFamily="34" charset="0"/>
              </a:rPr>
              <a:t>кандидатов</a:t>
            </a:r>
            <a:endParaRPr lang="ru-RU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79712" y="934656"/>
            <a:ext cx="6984776" cy="1354217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Arial Black" panose="020B0A04020102020204" pitchFamily="34" charset="0"/>
              </a:rPr>
              <a:t>      </a:t>
            </a:r>
            <a:r>
              <a:rPr lang="ru-RU" sz="1000" dirty="0" smtClean="0">
                <a:latin typeface="Arial Black" panose="020B0A04020102020204" pitchFamily="34" charset="0"/>
              </a:rPr>
              <a:t>Программа </a:t>
            </a:r>
            <a:r>
              <a:rPr lang="ru-RU" sz="1000" dirty="0">
                <a:latin typeface="Arial Black" panose="020B0A04020102020204" pitchFamily="34" charset="0"/>
              </a:rPr>
              <a:t>оценки уровня физической подготовленности кандидатов разработана на основе Наставления по физической подготовки в Вооруженных Силах Российской Федерации», введенного в действие приказом Министра обороны Российской Федерации от 21.04.2009 г. № 200.</a:t>
            </a:r>
          </a:p>
          <a:p>
            <a:r>
              <a:rPr lang="ru-RU" sz="1000" dirty="0" smtClean="0">
                <a:latin typeface="Arial Black" panose="020B0A04020102020204" pitchFamily="34" charset="0"/>
              </a:rPr>
              <a:t>        </a:t>
            </a:r>
            <a:r>
              <a:rPr lang="x-none" sz="1000" smtClean="0">
                <a:latin typeface="Arial Black" panose="020B0A04020102020204" pitchFamily="34" charset="0"/>
              </a:rPr>
              <a:t>Кандидаты </a:t>
            </a:r>
            <a:r>
              <a:rPr lang="ru-RU" sz="1000" dirty="0">
                <a:latin typeface="Arial Black" panose="020B0A04020102020204" pitchFamily="34" charset="0"/>
              </a:rPr>
              <a:t>на поступление </a:t>
            </a:r>
            <a:r>
              <a:rPr lang="x-none" sz="1000">
                <a:latin typeface="Arial Black" panose="020B0A04020102020204" pitchFamily="34" charset="0"/>
              </a:rPr>
              <a:t>в </a:t>
            </a:r>
            <a:r>
              <a:rPr lang="ru-RU" sz="1000" dirty="0">
                <a:latin typeface="Arial Black" panose="020B0A04020102020204" pitchFamily="34" charset="0"/>
              </a:rPr>
              <a:t>военно- учебное заведение </a:t>
            </a:r>
            <a:r>
              <a:rPr lang="x-none" sz="1000">
                <a:latin typeface="Arial Black" panose="020B0A04020102020204" pitchFamily="34" charset="0"/>
              </a:rPr>
              <a:t>проверяются по четырем упражнениям: подтягивание на перекладине (наклоны туловища вперед – для девушек), бег на 100 м, бег на 3 км (1 км – для девушек), плавание 100 м. Результаты проверки представляются в приемную комиссию и хранятся до конца обучения.</a:t>
            </a:r>
            <a:endParaRPr lang="ru-RU" sz="1000" dirty="0"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79712" y="2499742"/>
            <a:ext cx="6948429" cy="23762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ru-RU" sz="1000" dirty="0">
              <a:latin typeface="Arial Black" panose="020B0A040201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3" y="3460489"/>
            <a:ext cx="6408473" cy="1140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314" y="2715765"/>
            <a:ext cx="6335141" cy="499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"/>
          <a:stretch/>
        </p:blipFill>
        <p:spPr bwMode="auto">
          <a:xfrm>
            <a:off x="107504" y="2288873"/>
            <a:ext cx="1728192" cy="1171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" t="16913" r="6113"/>
          <a:stretch/>
        </p:blipFill>
        <p:spPr>
          <a:xfrm>
            <a:off x="75540" y="934656"/>
            <a:ext cx="1760156" cy="1205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9" t="16507"/>
          <a:stretch/>
        </p:blipFill>
        <p:spPr>
          <a:xfrm>
            <a:off x="91557" y="3687874"/>
            <a:ext cx="1744139" cy="1079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3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Оценка физической </a:t>
            </a: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подготовленности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1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50" y="1364331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17511" y="947396"/>
            <a:ext cx="78311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Определяется, как правило, в течение одного дня в последовательности: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100 м;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	</a:t>
            </a: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подтягивание на перекладине;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C00000"/>
                </a:solidFill>
                <a:latin typeface="Arial Black" panose="020B0A04020102020204" pitchFamily="34" charset="0"/>
              </a:rPr>
              <a:t>	бег на 3 км. </a:t>
            </a: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683568" y="1926545"/>
            <a:ext cx="3749519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Таблица выполнения </a:t>
            </a:r>
            <a:r>
              <a:rPr lang="ru-RU" altLang="ru-RU" sz="110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минимального</a:t>
            </a:r>
            <a:r>
              <a:rPr lang="ru-RU" altLang="ru-RU" sz="1100" b="1" dirty="0">
                <a:latin typeface="Arial Black" panose="020B0A04020102020204" pitchFamily="34" charset="0"/>
                <a:cs typeface="Times New Roman" pitchFamily="18" charset="0"/>
              </a:rPr>
              <a:t> </a:t>
            </a:r>
            <a:r>
              <a:rPr lang="ru-RU" altLang="ru-RU" sz="11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порогового уровня</a:t>
            </a:r>
            <a:endParaRPr lang="ru-RU" altLang="ru-RU" sz="11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200492"/>
              </p:ext>
            </p:extLst>
          </p:nvPr>
        </p:nvGraphicFramePr>
        <p:xfrm>
          <a:off x="664950" y="2544330"/>
          <a:ext cx="3763034" cy="45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305"/>
                <a:gridCol w="1278524"/>
                <a:gridCol w="913230"/>
                <a:gridCol w="942975"/>
              </a:tblGrid>
              <a:tr h="8039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Баллы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Подтягивание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100 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Бег 3 км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3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кол-во раз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мин</a:t>
                      </a:r>
                      <a:r>
                        <a:rPr lang="ru-RU" sz="10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. сек</a:t>
                      </a:r>
                      <a:endParaRPr lang="ru-RU" sz="1000" b="1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03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26</a:t>
                      </a:r>
                      <a:endParaRPr lang="ru-RU" sz="10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15.4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</a:rPr>
                        <a:t>14,50</a:t>
                      </a:r>
                      <a:endParaRPr lang="ru-RU" sz="1000" b="1" dirty="0">
                        <a:solidFill>
                          <a:srgbClr val="FF0000"/>
                        </a:solidFill>
                        <a:effectLst/>
                        <a:latin typeface="Arial Black" panose="020B0A04020102020204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72" marR="6857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6"/>
          <p:cNvSpPr>
            <a:spLocks noChangeArrowheads="1"/>
          </p:cNvSpPr>
          <p:nvPr/>
        </p:nvSpPr>
        <p:spPr bwMode="auto">
          <a:xfrm>
            <a:off x="717837" y="3291830"/>
            <a:ext cx="3715250" cy="4154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indent="4492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Перевод набранных баллов в </a:t>
            </a:r>
            <a:r>
              <a:rPr lang="ru-RU" altLang="ru-RU" sz="1050" b="1" dirty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100 бальную шкалу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0850258"/>
              </p:ext>
            </p:extLst>
          </p:nvPr>
        </p:nvGraphicFramePr>
        <p:xfrm>
          <a:off x="651097" y="3837424"/>
          <a:ext cx="3749516" cy="1050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8710"/>
                <a:gridCol w="1249838"/>
                <a:gridCol w="1110968"/>
              </a:tblGrid>
              <a:tr h="42818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Набранные баллы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Сумма </a:t>
                      </a:r>
                      <a:endParaRPr lang="ru-RU" sz="1000" kern="1200" dirty="0" smtClean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баллов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kern="120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1000" kern="1200" dirty="0" smtClean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оценка</a:t>
                      </a:r>
                      <a:endParaRPr lang="ru-RU" sz="1000" kern="120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26-54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120-149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000" b="1" kern="120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удовл</a:t>
                      </a:r>
                      <a:r>
                        <a:rPr lang="ru-RU" sz="10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.»</a:t>
                      </a:r>
                      <a:endParaRPr lang="ru-RU" sz="1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 Black" panose="020B0A04020102020204" pitchFamily="34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55-74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150-169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«хорошо»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0757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75-100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170-195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rgbClr val="FF0000"/>
                          </a:solidFill>
                          <a:effectLst/>
                          <a:latin typeface="Arial Black" panose="020B0A04020102020204" pitchFamily="34" charset="0"/>
                          <a:ea typeface="+mn-ea"/>
                          <a:cs typeface="+mn-cs"/>
                        </a:rPr>
                        <a:t>«отлично»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160818" y="2059897"/>
            <a:ext cx="3482338" cy="10618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Примеры</a:t>
            </a: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:</a:t>
            </a:r>
            <a:endParaRPr lang="ru-RU" sz="105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Минимум – 120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7 раз = 38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14.4 = 40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13.04 = 41 балл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119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«2»</a:t>
            </a:r>
            <a:endParaRPr lang="ru-RU" sz="1050" u="sng" dirty="0"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160818" y="3363838"/>
            <a:ext cx="3515638" cy="9002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Максимум – 195 баллов</a:t>
            </a:r>
            <a:endParaRPr lang="ru-RU" sz="105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Подтягивание – 15 раз = 70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100 м – 13.4 = 66 баллов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Бег 3 км – 11.57 = 59 балла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Сумма: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195</a:t>
            </a:r>
            <a:r>
              <a:rPr lang="ru-RU" sz="1050" dirty="0">
                <a:latin typeface="Arial Black" panose="020B0A04020102020204" pitchFamily="34" charset="0"/>
              </a:rPr>
              <a:t> </a:t>
            </a:r>
            <a:r>
              <a:rPr lang="ru-RU" sz="105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баллов = оценка </a:t>
            </a:r>
            <a:r>
              <a:rPr lang="ru-RU" sz="10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«5»</a:t>
            </a:r>
          </a:p>
        </p:txBody>
      </p:sp>
    </p:spTree>
    <p:extLst>
      <p:ext uri="{BB962C8B-B14F-4D97-AF65-F5344CB8AC3E}">
        <p14:creationId xmlns:p14="http://schemas.microsoft.com/office/powerpoint/2010/main" val="11057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15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  <a:endParaRPr lang="ru-RU" sz="1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11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D:\Научная_рота\_Научная_рота_общая\Егор Савельев\подложка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14209"/>
            <a:ext cx="91567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1"/>
            <a:ext cx="8175625" cy="3852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4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8" y="275545"/>
            <a:ext cx="7056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99" y="1059582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40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17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83569" y="275545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Перечень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индивидуальных достижений кандидатов, учитываемых при приеме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059583"/>
            <a:ext cx="8175625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168"/>
            <a:ext cx="9828000" cy="55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8838456" y="98632"/>
            <a:ext cx="324000" cy="353825"/>
            <a:chOff x="8676456" y="-995637"/>
            <a:chExt cx="324000" cy="324000"/>
          </a:xfrm>
        </p:grpSpPr>
        <p:sp>
          <p:nvSpPr>
            <p:cNvPr id="6" name="Овал 5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7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2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7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3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87" y="759716"/>
            <a:ext cx="4113382" cy="404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72000" y="759716"/>
            <a:ext cx="4392488" cy="369331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Преимущества: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Профессиональный и карьерный рост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</a:p>
          <a:p>
            <a:pPr indent="177800"/>
            <a:r>
              <a:rPr lang="ru-RU" b="1" dirty="0" smtClean="0">
                <a:latin typeface="Arial Black" panose="020B0A04020102020204" pitchFamily="34" charset="0"/>
              </a:rPr>
              <a:t>• Стабильное </a:t>
            </a:r>
            <a:r>
              <a:rPr lang="ru-RU" b="1" dirty="0">
                <a:latin typeface="Arial Black" panose="020B0A04020102020204" pitchFamily="34" charset="0"/>
              </a:rPr>
              <a:t>и </a:t>
            </a:r>
            <a:r>
              <a:rPr lang="ru-RU" b="1" dirty="0" smtClean="0">
                <a:latin typeface="Arial Black" panose="020B0A04020102020204" pitchFamily="34" charset="0"/>
              </a:rPr>
              <a:t>высокое денежное </a:t>
            </a:r>
            <a:r>
              <a:rPr lang="ru-RU" b="1" dirty="0">
                <a:latin typeface="Arial Black" panose="020B0A04020102020204" pitchFamily="34" charset="0"/>
              </a:rPr>
              <a:t>довольствие.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Социальная защищенность, забота о членах семьи.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Бесплатное престижное образование.</a:t>
            </a:r>
          </a:p>
          <a:p>
            <a:pPr indent="177800"/>
            <a:r>
              <a:rPr lang="ru-RU" b="1" dirty="0">
                <a:latin typeface="Arial Black" panose="020B0A04020102020204" pitchFamily="34" charset="0"/>
              </a:rPr>
              <a:t>• Государственные и ведомственные награды.</a:t>
            </a:r>
          </a:p>
          <a:p>
            <a:pPr indent="177800"/>
            <a:r>
              <a:rPr lang="ru-RU" b="1" dirty="0" smtClean="0">
                <a:latin typeface="Arial Black" panose="020B0A04020102020204" pitchFamily="34" charset="0"/>
              </a:rPr>
              <a:t>• Красивое </a:t>
            </a:r>
            <a:r>
              <a:rPr lang="ru-RU" b="1" dirty="0">
                <a:latin typeface="Arial Black" panose="020B0A04020102020204" pitchFamily="34" charset="0"/>
              </a:rPr>
              <a:t>и удобное обмундирование</a:t>
            </a:r>
            <a:r>
              <a:rPr lang="ru-RU" b="1" dirty="0" smtClean="0">
                <a:latin typeface="Arial Black" panose="020B0A04020102020204" pitchFamily="34" charset="0"/>
              </a:rPr>
              <a:t>.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52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94522" y="30709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4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683568" y="87477"/>
            <a:ext cx="716515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3538" algn="ctr">
              <a:lnSpc>
                <a:spcPct val="110000"/>
              </a:lnSpc>
            </a:pPr>
            <a:r>
              <a:rPr lang="ru-RU" b="1" dirty="0">
                <a:solidFill>
                  <a:srgbClr val="FF0000"/>
                </a:solidFill>
                <a:latin typeface="Arial Black" panose="020B0A04020102020204" pitchFamily="34" charset="0"/>
              </a:rPr>
              <a:t>Кто может поступать в высшее военно-учебное заведение?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915564"/>
            <a:ext cx="5148536" cy="4124206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качестве кандидатов для зачисления и обучения </a:t>
            </a:r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 </a:t>
            </a:r>
            <a:r>
              <a:rPr lang="ru-RU" sz="1100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образовательных организациях </a:t>
            </a:r>
            <a:r>
              <a:rPr lang="ru-RU" sz="1100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высшего образования Министерства обороны Российской Федерации </a:t>
            </a:r>
            <a:r>
              <a:rPr lang="ru-RU" sz="1100" b="1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ПО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ПРОГРАММАМ ВЫСШЕГО ОБРАЗОВАНИЯ рассматриваются граждане Российской Федерации, имеющие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образование</a:t>
            </a:r>
            <a:r>
              <a:rPr lang="ru-RU" sz="11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,</a:t>
            </a:r>
            <a:r>
              <a:rPr lang="ru-RU" sz="11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успешно прошедшие предварительный профессиональный отбор и годные по состоянию здоровья, из числа: </a:t>
            </a:r>
          </a:p>
          <a:p>
            <a:pPr lvl="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–  граждан, не проходивших военную службу в возрасте </a:t>
            </a:r>
            <a:r>
              <a:rPr lang="ru-RU" sz="1100" b="1" u="sng" dirty="0">
                <a:solidFill>
                  <a:srgbClr val="FF0000"/>
                </a:solidFill>
                <a:latin typeface="Arial Black" panose="020B0A04020102020204" pitchFamily="34" charset="0"/>
              </a:rPr>
              <a:t>от 16 до 22 лет</a:t>
            </a:r>
            <a:endParaRPr lang="ru-RU" sz="1100" b="1" u="sng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endParaRPr lang="ru-RU" sz="1100" b="1" dirty="0">
              <a:solidFill>
                <a:srgbClr val="4472C4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lvl="0" algn="just" defTabSz="457200">
              <a:defRPr/>
            </a:pPr>
            <a:r>
              <a:rPr lang="ru-RU" sz="1100" b="1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        В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качестве кандидатов для зачисления и обучения  в образовательных организациях высшего образования Министерства обороны Российской Федерации  ПО ПРОГРАММАМ СО СРЕДНЕЙ ВОЕННО-СПЕЦИАЛЬНОЙ ПОДГОТОВКОЙ рассматриваются граждане Российской Федерации годные по состоянию здоровья и имеющие</a:t>
            </a:r>
            <a:r>
              <a:rPr lang="ru-RU" sz="1100" b="1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среднее общее образование </a:t>
            </a:r>
            <a:r>
              <a:rPr lang="ru-RU" sz="1100" b="1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до достижения ими возраста </a:t>
            </a:r>
            <a:r>
              <a:rPr lang="ru-RU" sz="1100" b="1" dirty="0">
                <a:solidFill>
                  <a:srgbClr val="FF0000"/>
                </a:solidFill>
                <a:latin typeface="Arial Black" panose="020B0A04020102020204" pitchFamily="34" charset="0"/>
              </a:rPr>
              <a:t>30 лет</a:t>
            </a:r>
          </a:p>
          <a:p>
            <a:pPr lvl="0" indent="450850" algn="just" defTabSz="457200">
              <a:defRPr/>
            </a:pPr>
            <a:r>
              <a:rPr lang="ru-RU" sz="1100" b="1" u="sng" dirty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Возраст кандидата определяется по состоянию на 1 августа года </a:t>
            </a:r>
            <a:r>
              <a:rPr lang="ru-RU" sz="1100" b="1" u="sng" dirty="0" smtClean="0">
                <a:solidFill>
                  <a:srgbClr val="4472C4">
                    <a:lumMod val="50000"/>
                  </a:srgbClr>
                </a:solidFill>
                <a:latin typeface="Arial Black" panose="020B0A04020102020204" pitchFamily="34" charset="0"/>
              </a:rPr>
              <a:t>поступления</a:t>
            </a:r>
            <a:r>
              <a:rPr lang="ru-RU" b="1" u="sng" dirty="0" smtClean="0">
                <a:solidFill>
                  <a:srgbClr val="4472C4">
                    <a:lumMod val="50000"/>
                  </a:srgbClr>
                </a:solidFill>
                <a:latin typeface="Calibri"/>
              </a:rPr>
              <a:t>.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Calibri"/>
            </a:endParaRPr>
          </a:p>
          <a:p>
            <a:pPr algn="just"/>
            <a:endParaRPr lang="ru-RU" sz="1300" dirty="0"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0" y="915565"/>
            <a:ext cx="3202695" cy="194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01" y="3219822"/>
            <a:ext cx="3191247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13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505344" y="16758"/>
            <a:ext cx="9649344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r>
                <a:rPr lang="ru-RU" sz="1600" b="1" kern="0" dirty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5</a:t>
              </a:r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83568" y="123479"/>
            <a:ext cx="7056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Где найти информацию о высших военно-учебных заведениях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и особенностях приема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9142"/>
            <a:ext cx="8424936" cy="37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0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27850" y="16758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6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86001" y="-741"/>
            <a:ext cx="790298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Правила приёма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anose="020B0A04020102020204" pitchFamily="34" charset="0"/>
                <a:ea typeface="Times New Roman" pitchFamily="18" charset="0"/>
              </a:rPr>
              <a:t>кандидатов на обучение в вузы Министерства обороны Российской Федерации по программам с полной военно-специальной подготовкой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anose="020B0A04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1076478"/>
            <a:ext cx="6588004" cy="362406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       Военные </a:t>
            </a:r>
            <a:r>
              <a:rPr lang="ru-RU" sz="1200" dirty="0">
                <a:latin typeface="Arial Black" panose="020B0A04020102020204" pitchFamily="34" charset="0"/>
              </a:rPr>
              <a:t>образовательные организации высшего образования Министерства обороны Российской Федерации, в целях информирования о приеме кандидатов на обучение, </a:t>
            </a:r>
            <a:r>
              <a:rPr lang="ru-RU" sz="1200" dirty="0" smtClean="0">
                <a:latin typeface="Arial Black" panose="020B0A04020102020204" pitchFamily="34" charset="0"/>
              </a:rPr>
              <a:t>размещают </a:t>
            </a:r>
            <a:r>
              <a:rPr lang="ru-RU" sz="1200" dirty="0">
                <a:latin typeface="Arial Black" panose="020B0A04020102020204" pitchFamily="34" charset="0"/>
              </a:rPr>
              <a:t>на официальном сайте Министерства обороны в сети "Интернет", раздел «Образование» следующую информацию:</a:t>
            </a:r>
          </a:p>
          <a:p>
            <a:pPr algn="just"/>
            <a:r>
              <a:rPr lang="ru-RU" sz="1200" dirty="0" smtClean="0">
                <a:latin typeface="Arial Black" panose="020B0A04020102020204" pitchFamily="34" charset="0"/>
              </a:rPr>
              <a:t>        </a:t>
            </a:r>
            <a:r>
              <a:rPr lang="ru-RU" sz="1050" dirty="0" smtClean="0">
                <a:latin typeface="Arial Black" panose="020B0A04020102020204" pitchFamily="34" charset="0"/>
              </a:rPr>
              <a:t>правила </a:t>
            </a:r>
            <a:r>
              <a:rPr lang="ru-RU" sz="1050" dirty="0">
                <a:latin typeface="Arial Black" panose="020B0A04020102020204" pitchFamily="34" charset="0"/>
              </a:rPr>
              <a:t>приема на обучение в вуз;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 перечень </a:t>
            </a:r>
            <a:r>
              <a:rPr lang="ru-RU" sz="1050" dirty="0">
                <a:latin typeface="Arial Black" panose="020B0A04020102020204" pitchFamily="34" charset="0"/>
              </a:rPr>
              <a:t>специальностей подготовки, по которым организуется прием на обучение в вуз;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перечень </a:t>
            </a:r>
            <a:r>
              <a:rPr lang="ru-RU" sz="1050" dirty="0">
                <a:latin typeface="Arial Black" panose="020B0A04020102020204" pitchFamily="34" charset="0"/>
              </a:rPr>
              <a:t>вступительных испытаний и минимальное количество баллов по общеобразовательным предметам по каждой специальности подготовки, по которой организуется прием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 формы </a:t>
            </a:r>
            <a:r>
              <a:rPr lang="ru-RU" sz="1050" dirty="0">
                <a:latin typeface="Arial Black" panose="020B0A04020102020204" pitchFamily="34" charset="0"/>
              </a:rPr>
              <a:t>и программы вступительных испытаний, проводимых вузом самостоятельно при приеме на обучение в вуз по программам с полной военно-специальной подготовкой;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формы </a:t>
            </a:r>
            <a:r>
              <a:rPr lang="ru-RU" sz="1050" dirty="0">
                <a:latin typeface="Arial Black" panose="020B0A04020102020204" pitchFamily="34" charset="0"/>
              </a:rPr>
              <a:t>и правила определения физической подготовленности кандидатов, порядок ее оценки, требования, предъявляемые к физической подготовленности кандидатов;</a:t>
            </a:r>
          </a:p>
          <a:p>
            <a:pPr algn="just"/>
            <a:r>
              <a:rPr lang="ru-RU" sz="1050" dirty="0" smtClean="0">
                <a:latin typeface="Arial Black" panose="020B0A04020102020204" pitchFamily="34" charset="0"/>
              </a:rPr>
              <a:t>       порядок </a:t>
            </a:r>
            <a:r>
              <a:rPr lang="ru-RU" sz="1050" dirty="0">
                <a:latin typeface="Arial Black" panose="020B0A04020102020204" pitchFamily="34" charset="0"/>
              </a:rPr>
              <a:t>определения категории профессиональной пригодности, требования, предъявляемые к психологическим, психофизиологическим и социально-психологическим качествам кандидатов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2020827"/>
            <a:ext cx="1739212" cy="84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57" y="2904486"/>
            <a:ext cx="2103587" cy="111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1050508"/>
            <a:ext cx="1777085" cy="88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07" y="3975328"/>
            <a:ext cx="1777084" cy="102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55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7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90586"/>
            <a:ext cx="7237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Что необходимо сделать для поступления в высшее военно-учебное заведение?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123728" y="898472"/>
            <a:ext cx="6907965" cy="249299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FF0000"/>
              </a:solidFill>
            </a:endParaRPr>
          </a:p>
          <a:p>
            <a:pPr algn="just"/>
            <a:r>
              <a:rPr lang="ru-RU" sz="1400" b="1" dirty="0" smtClean="0">
                <a:latin typeface="Arial Black" panose="020B0A04020102020204" pitchFamily="34" charset="0"/>
              </a:rPr>
              <a:t>       Граждане </a:t>
            </a:r>
            <a:r>
              <a:rPr lang="ru-RU" sz="1400" b="1" dirty="0">
                <a:latin typeface="Arial Black" panose="020B0A04020102020204" pitchFamily="34" charset="0"/>
              </a:rPr>
              <a:t>не </a:t>
            </a:r>
            <a:r>
              <a:rPr lang="ru-RU" sz="1400" b="1" dirty="0" smtClean="0">
                <a:latin typeface="Arial Black" panose="020B0A04020102020204" pitchFamily="34" charset="0"/>
              </a:rPr>
              <a:t>проходившие </a:t>
            </a:r>
            <a:r>
              <a:rPr lang="ru-RU" sz="1400" b="1" dirty="0">
                <a:latin typeface="Arial Black" panose="020B0A04020102020204" pitchFamily="34" charset="0"/>
              </a:rPr>
              <a:t>военную службу, изъявившие желание поступить в</a:t>
            </a:r>
            <a:r>
              <a:rPr lang="ru-RU" sz="1400" dirty="0">
                <a:latin typeface="Arial Black" panose="020B0A04020102020204" pitchFamily="34" charset="0"/>
              </a:rPr>
              <a:t> </a:t>
            </a:r>
            <a:r>
              <a:rPr lang="ru-RU" sz="1400" b="1" dirty="0">
                <a:latin typeface="Arial Black" panose="020B0A04020102020204" pitchFamily="34" charset="0"/>
              </a:rPr>
              <a:t>образовательные организации высшего образования Министерства обороны Российской Федерации и федеральных органов исполнительной власти, 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подают заявление в военный комиссариат (муниципального образования) субъекта Российской Федерации по месту регистрации до 20 апреля, а поступающие на специальность, на которую отбор производится после оформления допуска к сведениям, составляющим государственную тайну, - до 1 апреля года поступления.</a:t>
            </a:r>
            <a:endParaRPr lang="ru-RU" sz="1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" name="Рисунок 19"/>
          <p:cNvPicPr/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248720" y="3928086"/>
            <a:ext cx="1714544" cy="1126241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" descr="C:\Documents and Settings\ШАТАЛОВ\Мои документы\Диск Е\Непонятно\ВНК\БТР-90 РОСТОК\БТР-90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3" y="3939902"/>
            <a:ext cx="1791804" cy="1114425"/>
          </a:xfrm>
          <a:prstGeom prst="rect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9902"/>
            <a:ext cx="230425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08" y="3939902"/>
            <a:ext cx="221739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Рисунок 14" descr="Символика ВККО копия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23191" y="2333054"/>
            <a:ext cx="1714872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504" y="908319"/>
            <a:ext cx="1313701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543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-60518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8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11560" y="123480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документы необходимо прилагать к </a:t>
            </a:r>
            <a:r>
              <a:rPr lang="ru-RU" sz="1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заявлению о </a:t>
            </a:r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поступлении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7512" y="693831"/>
            <a:ext cx="8297823" cy="3600986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53975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К заявлению кандидата на поступление, для формирования в военном комиссариате (муниципального образования</a:t>
            </a:r>
            <a:r>
              <a:rPr lang="ru-RU" altLang="ru-RU" sz="1200" b="1" dirty="0" smtClean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altLang="ru-RU" sz="1200" b="1" dirty="0">
                <a:solidFill>
                  <a:schemeClr val="tx1"/>
                </a:solidFill>
                <a:latin typeface="Arial Black" panose="020B0A04020102020204" pitchFamily="34" charset="0"/>
                <a:ea typeface="Times New Roman" pitchFamily="18" charset="0"/>
                <a:cs typeface="Arial" pitchFamily="34" charset="0"/>
              </a:rPr>
              <a:t>учебного дела, прилагаются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документа, удостоверяющего личность и гражданство кандидата;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свидетельства о рождении;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автобиография;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характеристика с места работы, учебы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характеристика кандидата за подписями классного руководителя и директора образовательной организации, заверенная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документа о соответствующем уровне образования (учащиеся представляют выписку из табеля успеваемости с оценками за 1 – 3 учебные четверти, с указанием изучаемого иностранного языка, заверенную гербовой печатью);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копия медицинского страхового полиса;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справка с места жительства родителей (лиц, их заменяющих) с указанием состава семьи и жилищных условий;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профессионального психологического отбора;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карта медицинского освидетельствования и медицинские документы;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четыре фотокарточки размером 4,5 х 6 см (без головного убора) и местом для оттиска печати в правом нижнем углу;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indent="45085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копии документов, подтверждающих особые права кандидатов при зачислении и индивидуальные достижения.</a:t>
            </a:r>
            <a:r>
              <a:rPr lang="ru-RU" altLang="ru-RU" sz="12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ru-RU" alt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0446" y="4569976"/>
            <a:ext cx="84866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i="1" dirty="0" smtClean="0"/>
              <a:t>Основание – приказ Министра обороны Российской Федерации </a:t>
            </a:r>
          </a:p>
          <a:p>
            <a:pPr algn="r"/>
            <a:r>
              <a:rPr lang="ru-RU" sz="1600" b="1" i="1" u="sng" dirty="0" smtClean="0"/>
              <a:t>от 7 апреля 2015 г. № 185</a:t>
            </a:r>
            <a:endParaRPr lang="ru-RU" sz="1600" b="1" i="1" u="sng" dirty="0"/>
          </a:p>
        </p:txBody>
      </p:sp>
    </p:spTree>
    <p:extLst>
      <p:ext uri="{BB962C8B-B14F-4D97-AF65-F5344CB8AC3E}">
        <p14:creationId xmlns:p14="http://schemas.microsoft.com/office/powerpoint/2010/main" val="4607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47"/>
          <p:cNvSpPr/>
          <p:nvPr/>
        </p:nvSpPr>
        <p:spPr>
          <a:xfrm>
            <a:off x="46125" y="38124"/>
            <a:ext cx="9181800" cy="510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9360">
            <a:noFill/>
          </a:ln>
        </p:spPr>
      </p:sp>
      <p:sp>
        <p:nvSpPr>
          <p:cNvPr id="18" name="CustomShape 48"/>
          <p:cNvSpPr/>
          <p:nvPr/>
        </p:nvSpPr>
        <p:spPr>
          <a:xfrm>
            <a:off x="0" y="16650"/>
            <a:ext cx="9144000" cy="609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tabLst>
                <a:tab pos="1258888" algn="l"/>
                <a:tab pos="3136900" algn="l"/>
              </a:tabLst>
            </a:pPr>
            <a:endParaRPr lang="ru-RU" b="1" kern="0" dirty="0">
              <a:solidFill>
                <a:srgbClr val="00206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" name="Рисунок 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48720" y="40667"/>
            <a:ext cx="1331640" cy="585000"/>
          </a:xfrm>
          <a:prstGeom prst="rect">
            <a:avLst/>
          </a:prstGeom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8676456" y="123479"/>
            <a:ext cx="324000" cy="353825"/>
            <a:chOff x="8676456" y="-995637"/>
            <a:chExt cx="324000" cy="324000"/>
          </a:xfrm>
        </p:grpSpPr>
        <p:sp>
          <p:nvSpPr>
            <p:cNvPr id="12" name="Овал 11"/>
            <p:cNvSpPr/>
            <p:nvPr/>
          </p:nvSpPr>
          <p:spPr bwMode="auto">
            <a:xfrm>
              <a:off x="8676456" y="-995637"/>
              <a:ext cx="324000" cy="324000"/>
            </a:xfrm>
            <a:prstGeom prst="ellipse">
              <a:avLst/>
            </a:prstGeom>
            <a:gradFill rotWithShape="1">
              <a:gsLst>
                <a:gs pos="6000">
                  <a:schemeClr val="accent3">
                    <a:lumMod val="60000"/>
                    <a:lumOff val="40000"/>
                  </a:schemeClr>
                </a:gs>
                <a:gs pos="93000">
                  <a:schemeClr val="accent3">
                    <a:lumMod val="60000"/>
                    <a:lumOff val="40000"/>
                  </a:schemeClr>
                </a:gs>
                <a:gs pos="51000">
                  <a:schemeClr val="bg1"/>
                </a:gs>
              </a:gsLst>
              <a:lin ang="5400000" scaled="1"/>
            </a:gradFill>
            <a:ln w="12700">
              <a:solidFill>
                <a:srgbClr val="0070C0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Номер слайда 1"/>
            <p:cNvSpPr txBox="1">
              <a:spLocks/>
            </p:cNvSpPr>
            <p:nvPr/>
          </p:nvSpPr>
          <p:spPr>
            <a:xfrm>
              <a:off x="8712424" y="-934187"/>
              <a:ext cx="252064" cy="155596"/>
            </a:xfrm>
            <a:prstGeom prst="ellipse">
              <a:avLst/>
            </a:prstGeom>
            <a:noFill/>
            <a:ln>
              <a:noFill/>
              <a:round/>
              <a:headEnd/>
              <a:tailEnd/>
            </a:ln>
          </p:spPr>
          <p:txBody>
            <a:bodyPr wrap="none" lIns="68537" tIns="34271" rIns="68537" bIns="34271"/>
            <a:lstStyle>
              <a:defPPr>
                <a:defRPr lang="ru-RU"/>
              </a:defPPr>
              <a:lvl1pPr marL="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6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33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98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64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829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95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160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326" algn="l" defTabSz="914333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tabLst>
                  <a:tab pos="1258888" algn="l"/>
                  <a:tab pos="3136900" algn="l"/>
                </a:tabLst>
                <a:defRPr/>
              </a:pPr>
              <a:fld id="{064A2857-819E-4549-AA00-1DE06B557049}" type="slidenum">
                <a:rPr lang="ru-RU" sz="1600" b="1" kern="0" smtClean="0">
                  <a:gradFill flip="none" rotWithShape="1">
                    <a:gsLst>
                      <a:gs pos="0">
                        <a:srgbClr val="297FD5">
                          <a:lumMod val="75000"/>
                          <a:shade val="30000"/>
                          <a:satMod val="115000"/>
                        </a:srgbClr>
                      </a:gs>
                      <a:gs pos="50000">
                        <a:srgbClr val="297FD5">
                          <a:lumMod val="75000"/>
                          <a:shade val="67500"/>
                          <a:satMod val="115000"/>
                        </a:srgbClr>
                      </a:gs>
                      <a:gs pos="100000">
                        <a:srgbClr val="297FD5">
                          <a:lumMod val="75000"/>
                          <a:shade val="100000"/>
                          <a:satMod val="115000"/>
                        </a:srgbClr>
                      </a:gs>
                    </a:gsLst>
                    <a:lin ang="16200000" scaled="1"/>
                    <a:tileRect/>
                  </a:gradFill>
                  <a:latin typeface="Arial" panose="020B0604020202020204" pitchFamily="34" charset="0"/>
                  <a:cs typeface="Arial" pitchFamily="34" charset="0"/>
                </a:rPr>
                <a:t>9</a:t>
              </a:fld>
              <a:endParaRPr lang="ru-RU" sz="1600" b="1" kern="0" dirty="0">
                <a:gradFill flip="none" rotWithShape="1">
                  <a:gsLst>
                    <a:gs pos="0">
                      <a:srgbClr val="297FD5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297FD5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297FD5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99592" y="190586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Какие элементы включает профессиональный отбор кандидатов для поступления в высшее военно-учебное заведение?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987824" y="1113916"/>
            <a:ext cx="5940660" cy="3693319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dk1"/>
                </a:solidFill>
                <a:latin typeface="Arial Black" panose="020B0A04020102020204" pitchFamily="34" charset="0"/>
              </a:rPr>
              <a:t>Профессиональный отбор кандидатов включает: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  а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определение годности кандидатов к поступлению в вуз Минобороны России по состоянию 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здоровья (согласно Расписанию болезней раздел II приложения к Положению о военно-врачебной экспертизе, утвержденному постановлением Правительства Российской Федерации от 3 июля 2015 г. № 565);</a:t>
            </a:r>
            <a:endParaRPr lang="ru-RU" sz="1200" b="1" dirty="0">
              <a:solidFill>
                <a:schemeClr val="dk1"/>
              </a:solidFill>
              <a:latin typeface="Arial Black" panose="020B0A040201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 б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определение категории профессиональной пригодности кандидатов на основе их социально-психологического изучения, психологического и психофизиологического обследования;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      в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) вступительные испытания, состоящие из оценки уровня: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• общеобразовательной подготовленности кандидатов;</a:t>
            </a:r>
          </a:p>
          <a:p>
            <a:pPr marL="357188" algn="just">
              <a:spcBef>
                <a:spcPts val="600"/>
              </a:spcBef>
              <a:spcAft>
                <a:spcPts val="600"/>
              </a:spcAft>
            </a:pP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• </a:t>
            </a:r>
            <a:r>
              <a:rPr lang="ru-RU" sz="1200" b="1" dirty="0">
                <a:solidFill>
                  <a:schemeClr val="dk1"/>
                </a:solidFill>
                <a:latin typeface="Arial Black" panose="020B0A04020102020204" pitchFamily="34" charset="0"/>
              </a:rPr>
              <a:t>физической подготовленности 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кандидатов (согласно </a:t>
            </a:r>
            <a:r>
              <a:rPr lang="ru-RU" sz="1200" b="1" dirty="0">
                <a:latin typeface="Arial Black" panose="020B0A04020102020204" pitchFamily="34" charset="0"/>
              </a:rPr>
              <a:t>Наставления по физической подготовке в Вооруженных Силах РФ, утвержденного приказом Министра обороны </a:t>
            </a:r>
            <a:r>
              <a:rPr lang="ru-RU" sz="1200" b="1" dirty="0" smtClean="0">
                <a:latin typeface="Arial Black" panose="020B0A04020102020204" pitchFamily="34" charset="0"/>
              </a:rPr>
              <a:t>РФ от </a:t>
            </a:r>
            <a:r>
              <a:rPr lang="ru-RU" sz="1200" b="1" dirty="0">
                <a:latin typeface="Arial Black" panose="020B0A04020102020204" pitchFamily="34" charset="0"/>
              </a:rPr>
              <a:t>21 апреля 2009 г. № </a:t>
            </a:r>
            <a:r>
              <a:rPr lang="ru-RU" sz="1200" b="1" dirty="0" smtClean="0">
                <a:latin typeface="Arial Black" panose="020B0A04020102020204" pitchFamily="34" charset="0"/>
              </a:rPr>
              <a:t>200 (НФП-2009))</a:t>
            </a:r>
            <a:r>
              <a:rPr lang="ru-RU" sz="1200" b="1" dirty="0" smtClean="0">
                <a:solidFill>
                  <a:schemeClr val="dk1"/>
                </a:solidFill>
                <a:latin typeface="Arial Black" panose="020B0A04020102020204" pitchFamily="34" charset="0"/>
              </a:rPr>
              <a:t>.</a:t>
            </a:r>
            <a:endParaRPr lang="ru-RU" sz="1200" b="1" dirty="0">
              <a:solidFill>
                <a:schemeClr val="dk1"/>
              </a:solidFill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4" y="843559"/>
            <a:ext cx="2376263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4" y="2262740"/>
            <a:ext cx="2346974" cy="124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:\БВМИ\2015-11-25 Показные фото БВМИ\DSC_09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284" y="3651870"/>
            <a:ext cx="2346974" cy="12552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63">
        <p14:window dir="vert"/>
      </p:transition>
    </mc:Choice>
    <mc:Fallback xmlns="">
      <p:transition spd="slow" advTm="68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Тема11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0E0F83"/>
        </a:lt2>
        <a:accent1>
          <a:srgbClr val="4049D2"/>
        </a:accent1>
        <a:accent2>
          <a:srgbClr val="494FD9"/>
        </a:accent2>
        <a:accent3>
          <a:srgbClr val="FFFFFF"/>
        </a:accent3>
        <a:accent4>
          <a:srgbClr val="404040"/>
        </a:accent4>
        <a:accent5>
          <a:srgbClr val="AFB1E5"/>
        </a:accent5>
        <a:accent6>
          <a:srgbClr val="4147C4"/>
        </a:accent6>
        <a:hlink>
          <a:srgbClr val="757DD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4B8ACD"/>
        </a:lt2>
        <a:accent1>
          <a:srgbClr val="5C98C2"/>
        </a:accent1>
        <a:accent2>
          <a:srgbClr val="93BAD6"/>
        </a:accent2>
        <a:accent3>
          <a:srgbClr val="FFFFFF"/>
        </a:accent3>
        <a:accent4>
          <a:srgbClr val="404040"/>
        </a:accent4>
        <a:accent5>
          <a:srgbClr val="B5CADD"/>
        </a:accent5>
        <a:accent6>
          <a:srgbClr val="85A8C2"/>
        </a:accent6>
        <a:hlink>
          <a:srgbClr val="AECDE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114682"/>
        </a:lt2>
        <a:accent1>
          <a:srgbClr val="295B99"/>
        </a:accent1>
        <a:accent2>
          <a:srgbClr val="406DA6"/>
        </a:accent2>
        <a:accent3>
          <a:srgbClr val="FFFFFF"/>
        </a:accent3>
        <a:accent4>
          <a:srgbClr val="404040"/>
        </a:accent4>
        <a:accent5>
          <a:srgbClr val="ACB5CA"/>
        </a:accent5>
        <a:accent6>
          <a:srgbClr val="396296"/>
        </a:accent6>
        <a:hlink>
          <a:srgbClr val="5F84B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1984CC"/>
        </a:lt2>
        <a:accent1>
          <a:srgbClr val="0960AF"/>
        </a:accent1>
        <a:accent2>
          <a:srgbClr val="05438C"/>
        </a:accent2>
        <a:accent3>
          <a:srgbClr val="FFFFFF"/>
        </a:accent3>
        <a:accent4>
          <a:srgbClr val="404040"/>
        </a:accent4>
        <a:accent5>
          <a:srgbClr val="AAB6D4"/>
        </a:accent5>
        <a:accent6>
          <a:srgbClr val="043C7E"/>
        </a:accent6>
        <a:hlink>
          <a:srgbClr val="023069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116DE4"/>
        </a:lt2>
        <a:accent1>
          <a:srgbClr val="235CAF"/>
        </a:accent1>
        <a:accent2>
          <a:srgbClr val="54A1EE"/>
        </a:accent2>
        <a:accent3>
          <a:srgbClr val="FFFFFF"/>
        </a:accent3>
        <a:accent4>
          <a:srgbClr val="404040"/>
        </a:accent4>
        <a:accent5>
          <a:srgbClr val="ACB5D4"/>
        </a:accent5>
        <a:accent6>
          <a:srgbClr val="4B91D8"/>
        </a:accent6>
        <a:hlink>
          <a:srgbClr val="1391E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246DD8"/>
        </a:lt2>
        <a:accent1>
          <a:srgbClr val="2FC5F1"/>
        </a:accent1>
        <a:accent2>
          <a:srgbClr val="218DEB"/>
        </a:accent2>
        <a:accent3>
          <a:srgbClr val="FFFFFF"/>
        </a:accent3>
        <a:accent4>
          <a:srgbClr val="404040"/>
        </a:accent4>
        <a:accent5>
          <a:srgbClr val="ADDFF7"/>
        </a:accent5>
        <a:accent6>
          <a:srgbClr val="1D7FD5"/>
        </a:accent6>
        <a:hlink>
          <a:srgbClr val="39A1EB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581C9"/>
        </a:lt2>
        <a:accent1>
          <a:srgbClr val="0486D6"/>
        </a:accent1>
        <a:accent2>
          <a:srgbClr val="04A1EE"/>
        </a:accent2>
        <a:accent3>
          <a:srgbClr val="FFFFFF"/>
        </a:accent3>
        <a:accent4>
          <a:srgbClr val="404040"/>
        </a:accent4>
        <a:accent5>
          <a:srgbClr val="AAC3E8"/>
        </a:accent5>
        <a:accent6>
          <a:srgbClr val="0391D8"/>
        </a:accent6>
        <a:hlink>
          <a:srgbClr val="0B69B8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31479"/>
        </a:lt2>
        <a:accent1>
          <a:srgbClr val="033A9D"/>
        </a:accent1>
        <a:accent2>
          <a:srgbClr val="0756B2"/>
        </a:accent2>
        <a:accent3>
          <a:srgbClr val="FFFFFF"/>
        </a:accent3>
        <a:accent4>
          <a:srgbClr val="404040"/>
        </a:accent4>
        <a:accent5>
          <a:srgbClr val="AAAECC"/>
        </a:accent5>
        <a:accent6>
          <a:srgbClr val="064DA1"/>
        </a:accent6>
        <a:hlink>
          <a:srgbClr val="04BDF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Заголов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1417</Words>
  <Application>Microsoft Office PowerPoint</Application>
  <PresentationFormat>Экран (16:9)</PresentationFormat>
  <Paragraphs>159</Paragraphs>
  <Slides>17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2_Тема11</vt:lpstr>
      <vt:lpstr>3_Тема11</vt:lpstr>
      <vt:lpstr>9_Тема Office</vt:lpstr>
      <vt:lpstr>10_Тема Office</vt:lpstr>
      <vt:lpstr>14_Тема Office</vt:lpstr>
      <vt:lpstr>4_Заголовок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8679</cp:revision>
  <cp:lastPrinted>2019-09-28T08:29:52Z</cp:lastPrinted>
  <dcterms:created xsi:type="dcterms:W3CDTF">2017-03-13T06:22:25Z</dcterms:created>
  <dcterms:modified xsi:type="dcterms:W3CDTF">2023-02-06T09:07:52Z</dcterms:modified>
</cp:coreProperties>
</file>